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0" r:id="rId2"/>
  </p:sldMasterIdLst>
  <p:sldIdLst>
    <p:sldId id="256" r:id="rId3"/>
    <p:sldId id="257" r:id="rId4"/>
    <p:sldId id="258" r:id="rId5"/>
    <p:sldId id="270" r:id="rId6"/>
    <p:sldId id="259" r:id="rId7"/>
    <p:sldId id="260" r:id="rId8"/>
    <p:sldId id="261" r:id="rId9"/>
    <p:sldId id="262" r:id="rId10"/>
    <p:sldId id="263" r:id="rId11"/>
    <p:sldId id="265" r:id="rId12"/>
    <p:sldId id="266" r:id="rId13"/>
    <p:sldId id="267" r:id="rId14"/>
    <p:sldId id="268" r:id="rId15"/>
    <p:sldId id="269" r:id="rId16"/>
    <p:sldId id="271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5" d="100"/>
          <a:sy n="115" d="100"/>
        </p:scale>
        <p:origin x="1494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srgbClr val="DBF5F9">
                    <a:shade val="90000"/>
                  </a:srgbClr>
                </a:solidFill>
              </a:rPr>
              <a:t>19.02.2025</a:t>
            </a:fld>
            <a:endParaRPr lang="ru-RU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srgbClr val="DBF5F9">
                    <a:shade val="90000"/>
                  </a:srgbClr>
                </a:solidFill>
              </a:rPr>
              <a:t>‹#›</a:t>
            </a:fld>
            <a:endParaRPr lang="ru-RU">
              <a:solidFill>
                <a:srgbClr val="DBF5F9">
                  <a:shade val="90000"/>
                </a:srgbClr>
              </a:solidFill>
            </a:endParaRP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srgbClr val="04617B">
                    <a:shade val="90000"/>
                  </a:srgbClr>
                </a:solidFill>
              </a:rPr>
              <a:t>19.02.2025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srgbClr val="04617B">
                    <a:shade val="90000"/>
                  </a:srgbClr>
                </a:solidFill>
              </a:rPr>
              <a:t>‹#›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srgbClr val="04617B">
                    <a:shade val="90000"/>
                  </a:srgbClr>
                </a:solidFill>
              </a:rPr>
              <a:t>19.02.2025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srgbClr val="04617B">
                    <a:shade val="90000"/>
                  </a:srgbClr>
                </a:solidFill>
              </a:rPr>
              <a:t>‹#›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srgbClr val="DBF5F9">
                    <a:shade val="90000"/>
                  </a:srgbClr>
                </a:solidFill>
              </a:rPr>
              <a:t>19.02.2025</a:t>
            </a:fld>
            <a:endParaRPr lang="ru-RU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srgbClr val="DBF5F9">
                    <a:shade val="90000"/>
                  </a:srgbClr>
                </a:solidFill>
              </a:rPr>
              <a:t>‹#›</a:t>
            </a:fld>
            <a:endParaRPr lang="ru-RU">
              <a:solidFill>
                <a:srgbClr val="DBF5F9">
                  <a:shade val="90000"/>
                </a:srgbClr>
              </a:solidFill>
            </a:endParaRP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srgbClr val="04617B">
                    <a:shade val="90000"/>
                  </a:srgbClr>
                </a:solidFill>
              </a:rPr>
              <a:t>19.02.2025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srgbClr val="04617B">
                    <a:shade val="90000"/>
                  </a:srgbClr>
                </a:solidFill>
              </a:rPr>
              <a:t>‹#›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srgbClr val="DBF5F9">
                    <a:shade val="90000"/>
                  </a:srgbClr>
                </a:solidFill>
              </a:rPr>
              <a:t>19.02.2025</a:t>
            </a:fld>
            <a:endParaRPr lang="ru-RU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srgbClr val="DBF5F9">
                    <a:shade val="90000"/>
                  </a:srgbClr>
                </a:solidFill>
              </a:rPr>
              <a:t>‹#›</a:t>
            </a:fld>
            <a:endParaRPr lang="ru-RU">
              <a:solidFill>
                <a:srgbClr val="DBF5F9">
                  <a:shade val="90000"/>
                </a:srgbClr>
              </a:solidFill>
            </a:endParaRP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srgbClr val="04617B">
                    <a:shade val="90000"/>
                  </a:srgbClr>
                </a:solidFill>
              </a:rPr>
              <a:t>19.02.2025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srgbClr val="04617B">
                    <a:shade val="90000"/>
                  </a:srgbClr>
                </a:solidFill>
              </a:rPr>
              <a:t>‹#›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srgbClr val="04617B">
                    <a:shade val="90000"/>
                  </a:srgbClr>
                </a:solidFill>
              </a:rPr>
              <a:t>19.02.2025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srgbClr val="04617B">
                    <a:shade val="90000"/>
                  </a:srgbClr>
                </a:solidFill>
              </a:rPr>
              <a:t>‹#›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srgbClr val="04617B">
                    <a:shade val="90000"/>
                  </a:srgbClr>
                </a:solidFill>
              </a:rPr>
              <a:t>19.02.2025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srgbClr val="04617B">
                    <a:shade val="90000"/>
                  </a:srgbClr>
                </a:solidFill>
              </a:rPr>
              <a:t>‹#›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srgbClr val="04617B">
                    <a:shade val="90000"/>
                  </a:srgbClr>
                </a:solidFill>
              </a:rPr>
              <a:t>19.02.2025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srgbClr val="04617B">
                    <a:shade val="90000"/>
                  </a:srgbClr>
                </a:solidFill>
              </a:rPr>
              <a:t>‹#›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srgbClr val="04617B">
                    <a:shade val="90000"/>
                  </a:srgbClr>
                </a:solidFill>
              </a:rPr>
              <a:t>19.02.2025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srgbClr val="04617B">
                    <a:shade val="90000"/>
                  </a:srgbClr>
                </a:solidFill>
              </a:rPr>
              <a:t>‹#›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srgbClr val="04617B">
                    <a:shade val="90000"/>
                  </a:srgbClr>
                </a:solidFill>
              </a:rPr>
              <a:t>19.02.2025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srgbClr val="04617B">
                    <a:shade val="90000"/>
                  </a:srgbClr>
                </a:solidFill>
              </a:rPr>
              <a:t>‹#›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srgbClr val="04617B">
                    <a:shade val="90000"/>
                  </a:srgbClr>
                </a:solidFill>
              </a:rPr>
              <a:t>19.02.2025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725C68B6-61C2-468F-89AB-4B9F7531AA68}" type="slidenum">
              <a:rPr lang="ru-RU" smtClean="0">
                <a:solidFill>
                  <a:srgbClr val="04617B">
                    <a:shade val="90000"/>
                  </a:srgbClr>
                </a:solidFill>
              </a:rPr>
              <a:t>‹#›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/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1" name="Полилиния 10"/>
          <p:cNvSpPr/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srgbClr val="04617B">
                    <a:shade val="90000"/>
                  </a:srgbClr>
                </a:solidFill>
              </a:rPr>
              <a:t>19.02.2025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srgbClr val="04617B">
                    <a:shade val="90000"/>
                  </a:srgbClr>
                </a:solidFill>
              </a:rPr>
              <a:t>‹#›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srgbClr val="04617B">
                    <a:shade val="90000"/>
                  </a:srgbClr>
                </a:solidFill>
              </a:rPr>
              <a:t>19.02.2025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srgbClr val="04617B">
                    <a:shade val="90000"/>
                  </a:srgbClr>
                </a:solidFill>
              </a:rPr>
              <a:t>‹#›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srgbClr val="DBF5F9">
                    <a:shade val="90000"/>
                  </a:srgbClr>
                </a:solidFill>
              </a:rPr>
              <a:t>19.02.2025</a:t>
            </a:fld>
            <a:endParaRPr lang="ru-RU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srgbClr val="DBF5F9">
                    <a:shade val="90000"/>
                  </a:srgbClr>
                </a:solidFill>
              </a:rPr>
              <a:t>‹#›</a:t>
            </a:fld>
            <a:endParaRPr lang="ru-RU">
              <a:solidFill>
                <a:srgbClr val="DBF5F9">
                  <a:shade val="90000"/>
                </a:srgbClr>
              </a:solidFill>
            </a:endParaRP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srgbClr val="04617B">
                    <a:shade val="90000"/>
                  </a:srgbClr>
                </a:solidFill>
              </a:rPr>
              <a:t>19.02.2025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srgbClr val="04617B">
                    <a:shade val="90000"/>
                  </a:srgbClr>
                </a:solidFill>
              </a:rPr>
              <a:t>‹#›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srgbClr val="04617B">
                    <a:shade val="90000"/>
                  </a:srgbClr>
                </a:solidFill>
              </a:rPr>
              <a:t>19.02.2025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srgbClr val="04617B">
                    <a:shade val="90000"/>
                  </a:srgbClr>
                </a:solidFill>
              </a:rPr>
              <a:t>‹#›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srgbClr val="04617B">
                    <a:shade val="90000"/>
                  </a:srgbClr>
                </a:solidFill>
              </a:rPr>
              <a:t>19.02.2025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srgbClr val="04617B">
                    <a:shade val="90000"/>
                  </a:srgbClr>
                </a:solidFill>
              </a:rPr>
              <a:t>‹#›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srgbClr val="04617B">
                    <a:shade val="90000"/>
                  </a:srgbClr>
                </a:solidFill>
              </a:rPr>
              <a:t>19.02.2025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srgbClr val="04617B">
                    <a:shade val="90000"/>
                  </a:srgbClr>
                </a:solidFill>
              </a:rPr>
              <a:t>‹#›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srgbClr val="04617B">
                    <a:shade val="90000"/>
                  </a:srgbClr>
                </a:solidFill>
              </a:rPr>
              <a:t>19.02.2025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srgbClr val="04617B">
                    <a:shade val="90000"/>
                  </a:srgbClr>
                </a:solidFill>
              </a:rPr>
              <a:t>‹#›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srgbClr val="04617B">
                    <a:shade val="90000"/>
                  </a:srgbClr>
                </a:solidFill>
              </a:rPr>
              <a:t>19.02.2025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725C68B6-61C2-468F-89AB-4B9F7531AA68}" type="slidenum">
              <a:rPr lang="ru-RU" smtClean="0">
                <a:solidFill>
                  <a:srgbClr val="04617B">
                    <a:shade val="90000"/>
                  </a:srgbClr>
                </a:solidFill>
              </a:rPr>
              <a:t>‹#›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/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1" name="Полилиния 10"/>
          <p:cNvSpPr/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/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8" name="Полилиния 7"/>
          <p:cNvSpPr/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>
                <a:solidFill>
                  <a:srgbClr val="04617B">
                    <a:shade val="90000"/>
                  </a:srgbClr>
                </a:solidFill>
              </a:rPr>
              <a:t>19.02.2025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>
                <a:solidFill>
                  <a:srgbClr val="04617B">
                    <a:shade val="90000"/>
                  </a:srgbClr>
                </a:solidFill>
              </a:rPr>
              <a:t>‹#›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/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3" name="Полилиния 12"/>
            <p:cNvSpPr/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 panose="05020102010507070707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7015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 panose="05020102010507070707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7015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 panose="05020102010507070707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185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 panose="05020102010507070707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185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 panose="05020102010507070707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185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 panose="05020102010507070707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 panose="05020102010507070707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/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8" name="Полилиния 7"/>
          <p:cNvSpPr/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>
                <a:solidFill>
                  <a:srgbClr val="04617B">
                    <a:shade val="90000"/>
                  </a:srgbClr>
                </a:solidFill>
              </a:rPr>
              <a:t>19.02.2025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>
                <a:solidFill>
                  <a:srgbClr val="04617B">
                    <a:shade val="90000"/>
                  </a:srgbClr>
                </a:solidFill>
              </a:rPr>
              <a:t>‹#›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/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3" name="Полилиния 12"/>
            <p:cNvSpPr/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 panose="05020102010507070707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7015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 panose="05020102010507070707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7015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 panose="05020102010507070707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185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 panose="05020102010507070707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185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 panose="05020102010507070707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185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 panose="05020102010507070707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 panose="05020102010507070707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5.jpeg"/><Relationship Id="rId4" Type="http://schemas.openxmlformats.org/officeDocument/2006/relationships/image" Target="../media/image34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9.jpeg"/><Relationship Id="rId4" Type="http://schemas.openxmlformats.org/officeDocument/2006/relationships/image" Target="../media/image38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7" Type="http://schemas.openxmlformats.org/officeDocument/2006/relationships/image" Target="../media/image45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4.jpeg"/><Relationship Id="rId5" Type="http://schemas.openxmlformats.org/officeDocument/2006/relationships/image" Target="../media/image43.jpeg"/><Relationship Id="rId4" Type="http://schemas.openxmlformats.org/officeDocument/2006/relationships/image" Target="../media/image42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0.jpeg"/><Relationship Id="rId5" Type="http://schemas.openxmlformats.org/officeDocument/2006/relationships/image" Target="../media/image49.jpeg"/><Relationship Id="rId4" Type="http://schemas.openxmlformats.org/officeDocument/2006/relationships/image" Target="../media/image48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7" Type="http://schemas.openxmlformats.org/officeDocument/2006/relationships/image" Target="../media/image31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jpeg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3400" y="285728"/>
            <a:ext cx="7851648" cy="2914672"/>
          </a:xfrm>
        </p:spPr>
        <p:txBody>
          <a:bodyPr>
            <a:normAutofit/>
          </a:bodyPr>
          <a:lstStyle/>
          <a:p>
            <a:pPr algn="ctr"/>
            <a:r>
              <a:rPr lang="ru-RU" sz="4400" dirty="0" smtClean="0"/>
              <a:t>«Пальчиковые игры как метод </a:t>
            </a:r>
            <a:r>
              <a:rPr lang="ru-RU" sz="4400" dirty="0" err="1" smtClean="0"/>
              <a:t>здоровьесберегающих</a:t>
            </a:r>
            <a:r>
              <a:rPr lang="ru-RU" sz="4400" dirty="0" smtClean="0"/>
              <a:t> технологий»</a:t>
            </a:r>
            <a:endParaRPr lang="ru-RU" sz="44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500298" y="4000504"/>
            <a:ext cx="5887798" cy="1714512"/>
          </a:xfrm>
        </p:spPr>
        <p:txBody>
          <a:bodyPr/>
          <a:lstStyle/>
          <a:p>
            <a:r>
              <a:rPr lang="ru-RU" u="sng" dirty="0" smtClean="0"/>
              <a:t>Воспитатель: </a:t>
            </a:r>
            <a:r>
              <a:rPr lang="ru-RU" dirty="0" smtClean="0"/>
              <a:t>Белышева А.Е, </a:t>
            </a:r>
            <a:endParaRPr lang="ru-RU" sz="1800" dirty="0" smtClean="0"/>
          </a:p>
          <a:p>
            <a:endParaRPr lang="ru-RU" dirty="0" smtClean="0"/>
          </a:p>
          <a:p>
            <a:endParaRPr lang="ru-RU" dirty="0"/>
          </a:p>
        </p:txBody>
      </p:sp>
      <p:pic>
        <p:nvPicPr>
          <p:cNvPr id="4" name="Рисунок 3" descr="122_8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0034" y="4214818"/>
            <a:ext cx="1828793" cy="2216719"/>
          </a:xfrm>
          <a:prstGeom prst="rect">
            <a:avLst/>
          </a:prstGeom>
        </p:spPr>
      </p:pic>
      <p:pic>
        <p:nvPicPr>
          <p:cNvPr id="5" name="Рисунок 4" descr="1466156750_349.g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86578" y="5577831"/>
            <a:ext cx="2000264" cy="128016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55776" y="332656"/>
            <a:ext cx="4320480" cy="576064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4.ЗВЕЗДОЧЕТ</a:t>
            </a:r>
            <a:endParaRPr lang="ru-RU" dirty="0"/>
          </a:p>
        </p:txBody>
      </p:sp>
      <p:pic>
        <p:nvPicPr>
          <p:cNvPr id="6151" name="Picture 7" descr="C:\Users\USER\Desktop\Новая папка\IMG_20210419_141535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941395"/>
            <a:ext cx="2664295" cy="3593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2" name="Picture 8" descr="C:\Users\USER\Desktop\Новая папка\IMG_20210419_14194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951139"/>
            <a:ext cx="2664296" cy="35933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3" name="Picture 9" descr="C:\Users\USER\Desktop\Новая папка\IMG_20210419_142044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4666770"/>
            <a:ext cx="2701322" cy="20028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4" name="Picture 10" descr="C:\Users\USER\Desktop\Новая папка\IMG_20210419_142158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4725309"/>
            <a:ext cx="2675346" cy="19836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7170" name="Picture 2" descr="C:\Users\USER\Desktop\Новая папка\IMG_20210419_14272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9615" y="3612852"/>
            <a:ext cx="3593385" cy="26642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1" name="Picture 3" descr="C:\Users\USER\Desktop\Новая папка\IMG_20210419_14230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692696"/>
            <a:ext cx="3787621" cy="2808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C:\Users\USER\Desktop\Новая папка\IMG_20210419_142403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724730"/>
            <a:ext cx="3744416" cy="2776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3" name="Picture 5" descr="C:\Users\USER\Desktop\Новая папка\IMG_20210419_142511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3610252"/>
            <a:ext cx="3600400" cy="26694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99792" y="332656"/>
            <a:ext cx="3610744" cy="63668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5. ПИРОГИ</a:t>
            </a:r>
            <a:endParaRPr lang="ru-RU" dirty="0"/>
          </a:p>
        </p:txBody>
      </p:sp>
      <p:pic>
        <p:nvPicPr>
          <p:cNvPr id="8194" name="Picture 2" descr="C:\Users\USER\Desktop\Новая папка\IMG_20210419_144513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1" y="1005888"/>
            <a:ext cx="1969649" cy="26565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5" name="Picture 3" descr="C:\Users\USER\Desktop\Новая папка\IMG_20210426_15540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872" y="1040192"/>
            <a:ext cx="1944216" cy="26221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C:\Users\USER\Desktop\Новая папка\IMG_20210419_144715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4" y="1051633"/>
            <a:ext cx="1944216" cy="26221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7" name="Picture 5" descr="C:\Users\USER\Desktop\Новая папка\IMG_20210419_144837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3861047"/>
            <a:ext cx="2016224" cy="27193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8" name="Picture 6" descr="C:\Users\USER\Desktop\Новая папка\IMG_20210419_145028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37" y="4058038"/>
            <a:ext cx="2880320" cy="21355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9" name="Picture 7" descr="C:\Users\USER\Desktop\Новая папка\IMG_20210419_144924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799" y="4077072"/>
            <a:ext cx="2854647" cy="21165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771800" y="332656"/>
            <a:ext cx="3538736" cy="708688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Кот и пирог</a:t>
            </a:r>
            <a:endParaRPr lang="ru-RU" dirty="0"/>
          </a:p>
        </p:txBody>
      </p:sp>
      <p:pic>
        <p:nvPicPr>
          <p:cNvPr id="9219" name="Picture 3" descr="C:\Users\USER\Desktop\Новая папка\IMG_20210419_14511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562816"/>
            <a:ext cx="2822375" cy="20926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2" name="Picture 6" descr="C:\Users\USER\Desktop\Новая папка\IMG_20210419_14550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9545" y="4221088"/>
            <a:ext cx="2894383" cy="2146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3" name="Picture 7" descr="C:\Users\USER\Desktop\Новая папка\IMG_20210419_145543.jpg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4165014"/>
            <a:ext cx="2970010" cy="22020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4" name="Picture 8" descr="C:\Users\USER\Desktop\Новая папка\IMG_20210419_145415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5" y="1562815"/>
            <a:ext cx="2822375" cy="20926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5" name="Picture 9" descr="C:\Users\USER\Desktop\Новая папка\IMG_20210419_145143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848" y="1562816"/>
            <a:ext cx="2822375" cy="20926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07704" y="704088"/>
            <a:ext cx="5616624" cy="63668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Су-</a:t>
            </a:r>
            <a:r>
              <a:rPr lang="ru-RU" dirty="0" err="1" smtClean="0"/>
              <a:t>джок</a:t>
            </a:r>
            <a:r>
              <a:rPr lang="ru-RU" dirty="0" smtClean="0"/>
              <a:t> терапия</a:t>
            </a:r>
            <a:endParaRPr lang="ru-RU" dirty="0"/>
          </a:p>
        </p:txBody>
      </p:sp>
      <p:pic>
        <p:nvPicPr>
          <p:cNvPr id="10242" name="Picture 2" descr="C:\Users\USER\Desktop\Новая папка\IMG_20210419_141114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4" y="1484785"/>
            <a:ext cx="4752527" cy="53285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067944" y="548680"/>
            <a:ext cx="1440160" cy="144016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5199856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ru-RU" b="1" dirty="0">
                <a:solidFill>
                  <a:schemeClr val="accent1"/>
                </a:solidFill>
              </a:rPr>
              <a:t>Таким образом</a:t>
            </a:r>
            <a:r>
              <a:rPr lang="ru-RU" dirty="0">
                <a:solidFill>
                  <a:schemeClr val="accent1"/>
                </a:solidFill>
              </a:rPr>
              <a:t>, пальчиковые </a:t>
            </a:r>
            <a:r>
              <a:rPr lang="ru-RU" dirty="0" smtClean="0">
                <a:solidFill>
                  <a:schemeClr val="accent1"/>
                </a:solidFill>
              </a:rPr>
              <a:t>игры </a:t>
            </a:r>
            <a:r>
              <a:rPr lang="ru-RU" dirty="0">
                <a:solidFill>
                  <a:schemeClr val="accent1"/>
                </a:solidFill>
              </a:rPr>
              <a:t>развивают мелкую моторику, а её развитие стимулирует развитие некоторых зон головного мозга, в частности речевых центров. Развитие мелкой моторики готовит руки ребёнка к разнообразным действиям в будущем: рисованию, письму, различным манипуляциям с предметами и т. д. Пальчиковые игры способствуют расширению словарного запаса, а если стихотворение не проговаривать, а напевать — то и музыкального слуха. </a:t>
            </a:r>
          </a:p>
          <a:p>
            <a:pPr algn="just"/>
            <a:r>
              <a:rPr lang="ru-RU" dirty="0" smtClean="0">
                <a:solidFill>
                  <a:schemeClr val="accent1"/>
                </a:solidFill>
              </a:rPr>
              <a:t>Так </a:t>
            </a:r>
            <a:r>
              <a:rPr lang="ru-RU" dirty="0">
                <a:solidFill>
                  <a:schemeClr val="accent1"/>
                </a:solidFill>
              </a:rPr>
              <a:t>же пальчиковые игры помогают достичь тесного контакта, в том числе и тактильного, между взрослым и ребёнком, что положительно сказывается на дальнейших отношениях между ними.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96652"/>
            <a:ext cx="8568952" cy="61026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34634"/>
            <a:ext cx="9036496" cy="66427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85728"/>
            <a:ext cx="8229600" cy="1143008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Использование пальчиковых игр в период адаптации детей раннего возраста к условиям дошкольного учреждения.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14678" y="1500174"/>
            <a:ext cx="5786478" cy="3000396"/>
          </a:xfrm>
        </p:spPr>
        <p:txBody>
          <a:bodyPr>
            <a:normAutofit/>
          </a:bodyPr>
          <a:lstStyle/>
          <a:p>
            <a:r>
              <a:rPr lang="ru-RU" sz="2000" dirty="0" smtClean="0"/>
              <a:t>Пальчиковые игры позволяют наладить доверительные отношения между взрослым и ребенком;</a:t>
            </a:r>
          </a:p>
          <a:p>
            <a:r>
              <a:rPr lang="ru-RU" sz="2000" dirty="0" smtClean="0"/>
              <a:t>Помогают  детям преодолеть стрессовые ситуации, связанные с протеканием процесса адаптации;</a:t>
            </a:r>
          </a:p>
          <a:p>
            <a:r>
              <a:rPr lang="ru-RU" sz="2000" dirty="0" smtClean="0"/>
              <a:t>Пальчиковые игры дарят малышам минуты радости,  вызывают у них  положительное отношение к детскому саду.</a:t>
            </a:r>
            <a:endParaRPr lang="ru-RU" sz="2000" dirty="0"/>
          </a:p>
        </p:txBody>
      </p:sp>
      <p:pic>
        <p:nvPicPr>
          <p:cNvPr id="12" name="Рисунок 11" descr="cute52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15272" y="5643578"/>
            <a:ext cx="1095375" cy="1095375"/>
          </a:xfrm>
          <a:prstGeom prst="rect">
            <a:avLst/>
          </a:prstGeom>
        </p:spPr>
      </p:pic>
      <p:pic>
        <p:nvPicPr>
          <p:cNvPr id="11270" name="Picture 6" descr="C:\Users\USER\Downloads\5P4cMOoFKFA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996067">
            <a:off x="256357" y="1337699"/>
            <a:ext cx="2607147" cy="19329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71" name="Picture 7" descr="C:\Users\USER\Downloads\uNml-SBn_eA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924021">
            <a:off x="488182" y="3418819"/>
            <a:ext cx="2622335" cy="1944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72" name="Picture 8" descr="C:\Users\USER\Downloads\x-PnZhifcfg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95970" y="4507252"/>
            <a:ext cx="2624856" cy="19460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73" name="Picture 9" descr="C:\Users\USER\Downloads\zLjf139el4Y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81373" y="4541564"/>
            <a:ext cx="2471785" cy="19117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131840" y="332656"/>
            <a:ext cx="2664296" cy="648072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1.КОСМОС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1175670"/>
            <a:ext cx="3581958" cy="2376264"/>
          </a:xfrm>
        </p:spPr>
      </p:pic>
      <p:pic>
        <p:nvPicPr>
          <p:cNvPr id="4099" name="Picture 3" descr="C:\Users\USER\Desktop\Новая папка\IMG_20210419_13504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1340768"/>
            <a:ext cx="2970422" cy="22024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C:\Users\USER\Desktop\Новая папка\IMG_20210419_14005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3829555"/>
            <a:ext cx="3528392" cy="26161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1" name="Picture 5" descr="C:\Users\USER\Desktop\Новая папка\IMG_20210419_135920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6666" y="3749874"/>
            <a:ext cx="3743326" cy="27754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389326"/>
            <a:ext cx="3528392" cy="2616108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8104" y="322392"/>
            <a:ext cx="2033902" cy="274316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8024" y="3861048"/>
            <a:ext cx="3616957" cy="268177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624" y="3284984"/>
            <a:ext cx="2455938" cy="331236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19872" y="260648"/>
            <a:ext cx="2304256" cy="648072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2.Ворона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9" name="Picture 5" descr="C:\Users\USER\Desktop\Новая папка\IMG_20210419_14310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052736"/>
            <a:ext cx="3600400" cy="26694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:\Users\USER\Desktop\Новая папка\IMG_20210419_14320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1052736"/>
            <a:ext cx="3600400" cy="26694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 descr="C:\Users\USER\Desktop\Новая папка\IMG_20210419_143254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784" y="3793566"/>
            <a:ext cx="3496265" cy="2592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4" name="Picture 6" descr="C:\Users\USER\Desktop\Новая папка\IMG_20210419_14363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6092" y="3643830"/>
            <a:ext cx="3800364" cy="28177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5" name="Picture 7" descr="C:\Users\USER\Desktop\Новая папка\IMG_20210419_14335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622172"/>
            <a:ext cx="3851353" cy="28555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C:\Users\USER\Desktop\Новая папка\IMG_20210419_143437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1420" y="590464"/>
            <a:ext cx="3892117" cy="28857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7" name="Picture 9" descr="C:\Users\USER\Desktop\Новая папка\IMG_20210419_143542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3643829"/>
            <a:ext cx="3865827" cy="28662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75856" y="188640"/>
            <a:ext cx="2736304" cy="63668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3. САЛАТ</a:t>
            </a:r>
            <a:endParaRPr lang="ru-RU" dirty="0"/>
          </a:p>
        </p:txBody>
      </p:sp>
      <p:pic>
        <p:nvPicPr>
          <p:cNvPr id="3074" name="Picture 2" descr="C:\Users\USER\Desktop\Новая папка\IMG_20210419_14400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1208064"/>
            <a:ext cx="2592289" cy="19220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USER\Desktop\Новая папка\IMG_20210419_14372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720" y="1196752"/>
            <a:ext cx="2592288" cy="19220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C:\Users\USER\Desktop\Новая папка\IMG_20210419_143809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0432" y="1196752"/>
            <a:ext cx="2615227" cy="19390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9" name="Picture 7"/>
          <p:cNvPicPr>
            <a:picLocks noGrp="1" noChangeAspect="1" noChangeArrowheads="1"/>
          </p:cNvPicPr>
          <p:nvPr>
            <p:ph idx="1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7939" y="3789042"/>
            <a:ext cx="2661070" cy="19711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80" name="Picture 8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4394" y="3789040"/>
            <a:ext cx="2660206" cy="1970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81" name="Picture 9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9547" y="3789040"/>
            <a:ext cx="2558918" cy="18988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0</TotalTime>
  <Words>173</Words>
  <Application>Microsoft Office PowerPoint</Application>
  <PresentationFormat>Экран (4:3)</PresentationFormat>
  <Paragraphs>15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15</vt:i4>
      </vt:variant>
    </vt:vector>
  </HeadingPairs>
  <TitlesOfParts>
    <vt:vector size="21" baseType="lpstr">
      <vt:lpstr>Calibri</vt:lpstr>
      <vt:lpstr>Constantia</vt:lpstr>
      <vt:lpstr>Times New Roman</vt:lpstr>
      <vt:lpstr>Wingdings 2</vt:lpstr>
      <vt:lpstr>Поток</vt:lpstr>
      <vt:lpstr>1_Поток</vt:lpstr>
      <vt:lpstr>«Пальчиковые игры как метод здоровьесберегающих технологий»</vt:lpstr>
      <vt:lpstr>Презентация PowerPoint</vt:lpstr>
      <vt:lpstr>Презентация PowerPoint</vt:lpstr>
      <vt:lpstr>Использование пальчиковых игр в период адаптации детей раннего возраста к условиям дошкольного учреждения.</vt:lpstr>
      <vt:lpstr>1.КОСМОС</vt:lpstr>
      <vt:lpstr>Презентация PowerPoint</vt:lpstr>
      <vt:lpstr>2.Ворона</vt:lpstr>
      <vt:lpstr>Презентация PowerPoint</vt:lpstr>
      <vt:lpstr>3. САЛАТ</vt:lpstr>
      <vt:lpstr>4.ЗВЕЗДОЧЕТ</vt:lpstr>
      <vt:lpstr>Презентация PowerPoint</vt:lpstr>
      <vt:lpstr>5. ПИРОГИ</vt:lpstr>
      <vt:lpstr>Кот и пирог</vt:lpstr>
      <vt:lpstr>Су-джок терапия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«Пальчиковые игры для  детей раннего  возраста»</dc:title>
  <dc:creator>USER</dc:creator>
  <cp:lastModifiedBy>Евгений Тергалинский</cp:lastModifiedBy>
  <cp:revision>17</cp:revision>
  <dcterms:created xsi:type="dcterms:W3CDTF">2021-04-26T08:46:00Z</dcterms:created>
  <dcterms:modified xsi:type="dcterms:W3CDTF">2025-02-19T07:34:08Z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XPowerLiteLastOptimized">
    <vt:lpwstr>958595</vt:lpwstr>
  </property>
  <property fmtid="{D5CDD505-2E9C-101B-9397-08002B2CF9AE}" pid="3" name="NXPowerLiteSettings">
    <vt:lpwstr>F7000400038000</vt:lpwstr>
  </property>
  <property fmtid="{D5CDD505-2E9C-101B-9397-08002B2CF9AE}" pid="4" name="NXPowerLiteVersion">
    <vt:lpwstr>S10.0.0</vt:lpwstr>
  </property>
  <property fmtid="{D5CDD505-2E9C-101B-9397-08002B2CF9AE}" pid="5" name="ICV">
    <vt:lpwstr>477DC134AF164C5BA9B2BD6FE46E2DF1_12</vt:lpwstr>
  </property>
  <property fmtid="{D5CDD505-2E9C-101B-9397-08002B2CF9AE}" pid="6" name="KSOProductBuildVer">
    <vt:lpwstr>1049-12.2.0.19805</vt:lpwstr>
  </property>
</Properties>
</file>